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6" roundtripDataSignature="AMtx7mizy9BApjkhAkHNEhOEW7ylL4m1z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7" name="Google Shape;11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Google Shape;16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3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2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2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2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2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"/>
          <p:cNvPicPr preferRelativeResize="0"/>
          <p:nvPr/>
        </p:nvPicPr>
        <p:blipFill rotWithShape="1">
          <a:blip r:embed="rId3">
            <a:alphaModFix amt="8000"/>
          </a:blip>
          <a:srcRect b="0" l="0" r="0" t="0"/>
          <a:stretch/>
        </p:blipFill>
        <p:spPr>
          <a:xfrm>
            <a:off x="0" y="188750"/>
            <a:ext cx="9144000" cy="47738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8627"/>
              </a:srgbClr>
            </a:outerShdw>
          </a:effectLst>
        </p:spPr>
      </p:pic>
      <p:sp>
        <p:nvSpPr>
          <p:cNvPr id="56" name="Google Shape;56;p1"/>
          <p:cNvSpPr txBox="1"/>
          <p:nvPr>
            <p:ph type="ctrTitle"/>
          </p:nvPr>
        </p:nvSpPr>
        <p:spPr>
          <a:xfrm>
            <a:off x="311700" y="1966175"/>
            <a:ext cx="85206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4000"/>
              <a:t>Computer Components at Stake!</a:t>
            </a:r>
            <a:endParaRPr b="1" sz="4000"/>
          </a:p>
        </p:txBody>
      </p:sp>
      <p:sp>
        <p:nvSpPr>
          <p:cNvPr id="57" name="Google Shape;57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200"/>
              <a:t>How Cybersecurity Breaches Affect Our Digital Lives</a:t>
            </a: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UPI Related Frauds</a:t>
            </a:r>
            <a:endParaRPr b="1"/>
          </a:p>
        </p:txBody>
      </p:sp>
      <p:sp>
        <p:nvSpPr>
          <p:cNvPr id="120" name="Google Shape;120;p10"/>
          <p:cNvSpPr txBox="1"/>
          <p:nvPr>
            <p:ph idx="1" type="body"/>
          </p:nvPr>
        </p:nvSpPr>
        <p:spPr>
          <a:xfrm>
            <a:off x="311700" y="1152475"/>
            <a:ext cx="561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Recent Case :-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sz="1200">
                <a:solidFill>
                  <a:schemeClr val="dk1"/>
                </a:solidFill>
              </a:rPr>
              <a:t>In 2023, a Mumbai businessman was scammed while selling furniture online. A fraudster posing as a buyer sent him a QR code, claiming it was for payment. When the businessman scanned the code, instead of receiving money, ₹1.5 lakh was deducted from his account. The QR code was actually used to authorize a payment to the scammer.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121" name="Google Shape;12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4375" y="2908000"/>
            <a:ext cx="3321774" cy="166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90775" y="1152475"/>
            <a:ext cx="3128756" cy="3416399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E-commerce: Securing Online Transactions</a:t>
            </a:r>
            <a:endParaRPr b="1"/>
          </a:p>
        </p:txBody>
      </p:sp>
      <p:sp>
        <p:nvSpPr>
          <p:cNvPr id="128" name="Google Shape;128;p11"/>
          <p:cNvSpPr txBox="1"/>
          <p:nvPr>
            <p:ph idx="1" type="body"/>
          </p:nvPr>
        </p:nvSpPr>
        <p:spPr>
          <a:xfrm>
            <a:off x="311700" y="1152475"/>
            <a:ext cx="6223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E-commerce growth and risks</a:t>
            </a:r>
            <a:r>
              <a:rPr lang="en" sz="1100">
                <a:solidFill>
                  <a:schemeClr val="dk1"/>
                </a:solidFill>
              </a:rPr>
              <a:t>: “With millions of daily transactions, e-commerce is a prime target for cyberattacks.”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Key security risks: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Payment gateway vulnerabilities</a:t>
            </a:r>
            <a:r>
              <a:rPr lang="en" sz="1100">
                <a:solidFill>
                  <a:schemeClr val="dk1"/>
                </a:solidFill>
              </a:rPr>
              <a:t>: Weaknesses in the systems that process online transactions.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Data breaches</a:t>
            </a:r>
            <a:r>
              <a:rPr lang="en" sz="1100">
                <a:solidFill>
                  <a:schemeClr val="dk1"/>
                </a:solidFill>
              </a:rPr>
              <a:t>: Hackers can access stored credit card information from poorly 		secured websites.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Fake websites and phishing</a:t>
            </a:r>
            <a:r>
              <a:rPr lang="en" sz="1100">
                <a:solidFill>
                  <a:schemeClr val="dk1"/>
                </a:solidFill>
              </a:rPr>
              <a:t>: Imitation e-commerce sites that steal customer information.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Protection methods: Secure payment gateways, encryption, and multi-factor authentication.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29" name="Google Shape;129;p11"/>
          <p:cNvPicPr preferRelativeResize="0"/>
          <p:nvPr/>
        </p:nvPicPr>
        <p:blipFill rotWithShape="1">
          <a:blip r:embed="rId3">
            <a:alphaModFix/>
          </a:blip>
          <a:srcRect b="46912" l="0" r="0" t="0"/>
          <a:stretch/>
        </p:blipFill>
        <p:spPr>
          <a:xfrm>
            <a:off x="6261450" y="964575"/>
            <a:ext cx="2806599" cy="204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Internet of Things (IoT): The Expanding Attack Surface</a:t>
            </a:r>
            <a:endParaRPr b="1"/>
          </a:p>
        </p:txBody>
      </p:sp>
      <p:sp>
        <p:nvSpPr>
          <p:cNvPr id="135" name="Google Shape;135;p12"/>
          <p:cNvSpPr txBox="1"/>
          <p:nvPr>
            <p:ph idx="1" type="body"/>
          </p:nvPr>
        </p:nvSpPr>
        <p:spPr>
          <a:xfrm>
            <a:off x="311700" y="1152475"/>
            <a:ext cx="5783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What are IoT devices?</a:t>
            </a:r>
            <a:r>
              <a:rPr lang="en" sz="1100">
                <a:solidFill>
                  <a:schemeClr val="dk1"/>
                </a:solidFill>
              </a:rPr>
              <a:t>: “IoT devices are everyday objects connected to the internet—ranging from smart home devices to cars.”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Why IoT is vulnerable: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Limited security</a:t>
            </a:r>
            <a:r>
              <a:rPr lang="en" sz="1100">
                <a:solidFill>
                  <a:schemeClr val="dk1"/>
                </a:solidFill>
              </a:rPr>
              <a:t>: Many IoT devices lack strong security protocols.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Botnets</a:t>
            </a:r>
            <a:r>
              <a:rPr lang="en" sz="1100">
                <a:solidFill>
                  <a:schemeClr val="dk1"/>
                </a:solidFill>
              </a:rPr>
              <a:t>: Devices can be infected and used as part of botnets in Distributed Denial of Service (DDoS) attacks.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Smart home hacks</a:t>
            </a:r>
            <a:r>
              <a:rPr lang="en" sz="1100">
                <a:solidFill>
                  <a:schemeClr val="dk1"/>
                </a:solidFill>
              </a:rPr>
              <a:t>: Hackers can control smart lights, cameras, or thermostats if devices are compromised.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Car hacking</a:t>
            </a:r>
            <a:r>
              <a:rPr lang="en" sz="1100">
                <a:solidFill>
                  <a:schemeClr val="dk1"/>
                </a:solidFill>
              </a:rPr>
              <a:t>: Modern cars with digital interfaces can be hacked, putting drivers at risk.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36" name="Google Shape;13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00300" y="1290813"/>
            <a:ext cx="2744100" cy="256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3"/>
          <p:cNvSpPr txBox="1"/>
          <p:nvPr/>
        </p:nvSpPr>
        <p:spPr>
          <a:xfrm>
            <a:off x="201975" y="357000"/>
            <a:ext cx="8807400" cy="128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Activity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/>
          <p:nvPr/>
        </p:nvSpPr>
        <p:spPr>
          <a:xfrm>
            <a:off x="201975" y="357000"/>
            <a:ext cx="8807400" cy="43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Which of these is a major touchpoint at risk of cyber attacks?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A) Personal emails only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B) Social media accounts, IoT systems, and mobile devices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C) Only computers at work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D) None of the above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/>
        </p:nvSpPr>
        <p:spPr>
          <a:xfrm>
            <a:off x="201975" y="357000"/>
            <a:ext cx="8807400" cy="43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a specific vulnerability of mobile devices in terms of cybersecurity?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A) Slow processing speed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B) Easily lost or stolen, and often used over public Wi-Fi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C) Inability to connect to the internet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D) Lack of storage space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6"/>
          <p:cNvSpPr txBox="1"/>
          <p:nvPr/>
        </p:nvSpPr>
        <p:spPr>
          <a:xfrm>
            <a:off x="201975" y="357000"/>
            <a:ext cx="8807400" cy="43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Which type of security breach involves unauthorized access to user credentials on social media?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A) Phishing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B) Ransomware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C) DDoS attack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D) None of the above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/>
        </p:nvSpPr>
        <p:spPr>
          <a:xfrm>
            <a:off x="201975" y="357000"/>
            <a:ext cx="8807400" cy="43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can users protect their IoT systems from cyber threats?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A) By using the default passwords provided by manufacturers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B) By updating firmware and using strong, unique passwords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C) By disabling all security features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D) By never connecting them to the internet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/>
        </p:nvSpPr>
        <p:spPr>
          <a:xfrm>
            <a:off x="201975" y="357000"/>
            <a:ext cx="8807400" cy="43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Which basic preventive measure can protect digital assets from cyber threats?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A) Ignoring software update notifications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B) Regularly updating software and systems, using antivirus programs, and avoiding suspicious links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C) Sharing passwords with friends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D) Turning off devices when not in use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/>
        </p:nvSpPr>
        <p:spPr>
          <a:xfrm>
            <a:off x="201975" y="357000"/>
            <a:ext cx="8807400" cy="43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Here are the answers: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B) Social media accounts, IoT systems, and mobile devices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B) Easily lost or stolen, and often used over public Wi-Fi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A) Phishing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B) By updating firmware and using strong, unique passwords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B) Regularly updating software and systems, using antivirus programs, and avoiding suspicious links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Learning Outcomes</a:t>
            </a:r>
            <a:endParaRPr b="1"/>
          </a:p>
        </p:txBody>
      </p:sp>
      <p:sp>
        <p:nvSpPr>
          <p:cNvPr id="63" name="Google Shape;63;p2"/>
          <p:cNvSpPr txBox="1"/>
          <p:nvPr>
            <p:ph idx="1" type="body"/>
          </p:nvPr>
        </p:nvSpPr>
        <p:spPr>
          <a:xfrm>
            <a:off x="311700" y="1152475"/>
            <a:ext cx="6270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</a:rPr>
              <a:t>By the end of this presentation, you will understand:</a:t>
            </a:r>
            <a:endParaRPr sz="15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1500">
                <a:solidFill>
                  <a:schemeClr val="dk1"/>
                </a:solidFill>
              </a:rPr>
              <a:t>The major touchpoints of our digital life that are at risk of Cyber Attacks.</a:t>
            </a:r>
            <a:endParaRPr sz="15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1500">
                <a:solidFill>
                  <a:schemeClr val="dk1"/>
                </a:solidFill>
              </a:rPr>
              <a:t>Specific vulnerabilities of computers, mobile devices, social media, and IoT systems.</a:t>
            </a:r>
            <a:endParaRPr sz="15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1500">
                <a:solidFill>
                  <a:schemeClr val="dk1"/>
                </a:solidFill>
              </a:rPr>
              <a:t>The types of security breaches that can affect digital components.</a:t>
            </a:r>
            <a:endParaRPr sz="15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</a:pPr>
            <a:r>
              <a:rPr lang="en" sz="1500">
                <a:solidFill>
                  <a:schemeClr val="dk1"/>
                </a:solidFill>
              </a:rPr>
              <a:t>Basic preventive measures to protect digital assets from cyber threats.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Conclusion: Securing Our Digital World</a:t>
            </a:r>
            <a:endParaRPr b="1"/>
          </a:p>
        </p:txBody>
      </p:sp>
      <p:sp>
        <p:nvSpPr>
          <p:cNvPr id="177" name="Google Shape;177;p20"/>
          <p:cNvSpPr txBox="1"/>
          <p:nvPr>
            <p:ph idx="1" type="body"/>
          </p:nvPr>
        </p:nvSpPr>
        <p:spPr>
          <a:xfrm>
            <a:off x="311700" y="1152475"/>
            <a:ext cx="7081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Summarize key points: "As our digital world grows, so do the threats. From computers to smart homes, every component of our digital life can be targeted."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Call to action: "Stay informed, implement security measures, and be vigilant about protecting your digital life from cyber threats."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78" name="Google Shape;17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85025" y="2681976"/>
            <a:ext cx="3158974" cy="223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The Digital World and Cybersecurity Threats</a:t>
            </a:r>
            <a:endParaRPr b="1"/>
          </a:p>
        </p:txBody>
      </p:sp>
      <p:sp>
        <p:nvSpPr>
          <p:cNvPr id="69" name="Google Shape;69;p3"/>
          <p:cNvSpPr txBox="1"/>
          <p:nvPr>
            <p:ph idx="1" type="body"/>
          </p:nvPr>
        </p:nvSpPr>
        <p:spPr>
          <a:xfrm>
            <a:off x="311700" y="1152475"/>
            <a:ext cx="6208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Brief overview of the modern digital ecosystem: “In today’s world, nearly every aspect of life is integrated with technology. From personal devices to smart homes, we are increasingly dependent on the digital world.”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Introduction to cybersecurity risks: “With greater digital connectivity comes increased risk. Security breaches target various computer components, from PCs and smartphones to IoT devices and payment systems.”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State the objective: “In this presentation, we will explore the key touchpoints in our digital lives and understand the components most vulnerable to cyber threats.”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70" name="Google Shape;7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49025" y="1170125"/>
            <a:ext cx="2542575" cy="239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What is a Security Breach ?</a:t>
            </a:r>
            <a:endParaRPr b="1"/>
          </a:p>
        </p:txBody>
      </p:sp>
      <p:sp>
        <p:nvSpPr>
          <p:cNvPr id="76" name="Google Shape;76;p4"/>
          <p:cNvSpPr txBox="1"/>
          <p:nvPr>
            <p:ph idx="1" type="body"/>
          </p:nvPr>
        </p:nvSpPr>
        <p:spPr>
          <a:xfrm>
            <a:off x="311700" y="1152475"/>
            <a:ext cx="6135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Definition of a security breach: “A security breach occurs when an unauthorized party gains access to systems, networks, or data.”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Mention common types of breaches: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Malware</a:t>
            </a:r>
            <a:r>
              <a:rPr lang="en" sz="1100">
                <a:solidFill>
                  <a:schemeClr val="dk1"/>
                </a:solidFill>
              </a:rPr>
              <a:t>: Program or file that's intentionally harmful to a computer, network or server. eg., Viruses, worms, trojans.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Ransomware</a:t>
            </a:r>
            <a:r>
              <a:rPr lang="en" sz="1100">
                <a:solidFill>
                  <a:schemeClr val="dk1"/>
                </a:solidFill>
              </a:rPr>
              <a:t>: Locking data in exchange for ransom (e.g., the 2017 WannaCry attack).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Data theft</a:t>
            </a:r>
            <a:r>
              <a:rPr lang="en" sz="1100">
                <a:solidFill>
                  <a:schemeClr val="dk1"/>
                </a:solidFill>
              </a:rPr>
              <a:t>: Stealing personal or financial data.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Phishing</a:t>
            </a:r>
            <a:r>
              <a:rPr lang="en" sz="1100">
                <a:solidFill>
                  <a:schemeClr val="dk1"/>
                </a:solidFill>
              </a:rPr>
              <a:t>: Fraudulent attempts to obtain sensitive information.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Impacts of breaches: financial losses, reputation damage, personal harm, etc.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77" name="Google Shape;7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4375" y="2856625"/>
            <a:ext cx="2909626" cy="207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Cybersecurity Vulnerabilities in Computers</a:t>
            </a:r>
            <a:endParaRPr b="1"/>
          </a:p>
        </p:txBody>
      </p:sp>
      <p:sp>
        <p:nvSpPr>
          <p:cNvPr id="83" name="Google Shape;83;p5"/>
          <p:cNvSpPr txBox="1"/>
          <p:nvPr>
            <p:ph idx="1" type="body"/>
          </p:nvPr>
        </p:nvSpPr>
        <p:spPr>
          <a:xfrm>
            <a:off x="311700" y="1152475"/>
            <a:ext cx="6216000" cy="34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 sz="1100">
                <a:solidFill>
                  <a:schemeClr val="dk1"/>
                </a:solidFill>
              </a:rPr>
              <a:t>Why computers are at risk</a:t>
            </a:r>
            <a:r>
              <a:rPr lang="en" sz="1100">
                <a:solidFill>
                  <a:schemeClr val="dk1"/>
                </a:solidFill>
              </a:rPr>
              <a:t>: “Personal computers are the backbone of professional and personal digital life. However, they are often targeted due to weak security settings.”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1100">
                <a:solidFill>
                  <a:schemeClr val="dk1"/>
                </a:solidFill>
              </a:rPr>
              <a:t>Key vulnerabilities: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Outdated software</a:t>
            </a:r>
            <a:r>
              <a:rPr lang="en" sz="1100">
                <a:solidFill>
                  <a:schemeClr val="dk1"/>
                </a:solidFill>
              </a:rPr>
              <a:t>: Unpatched systems are prime targets.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Weak passwords</a:t>
            </a:r>
            <a:r>
              <a:rPr lang="en" sz="1100">
                <a:solidFill>
                  <a:schemeClr val="dk1"/>
                </a:solidFill>
              </a:rPr>
              <a:t>: Easily guessable passwords compromise systems.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Phishing attacks</a:t>
            </a:r>
            <a:r>
              <a:rPr lang="en" sz="1100">
                <a:solidFill>
                  <a:schemeClr val="dk1"/>
                </a:solidFill>
              </a:rPr>
              <a:t>: Emails designed to trick users into revealing sensitive information.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Public Wi-Fi risks</a:t>
            </a:r>
            <a:r>
              <a:rPr lang="en" sz="1100">
                <a:solidFill>
                  <a:schemeClr val="dk1"/>
                </a:solidFill>
              </a:rPr>
              <a:t>: Using insecure networks opens the door to man-in-the-middle attacks.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br>
              <a:rPr lang="en"/>
            </a:br>
            <a:r>
              <a:rPr lang="en" sz="1400"/>
              <a:t>Note: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" sz="1400"/>
              <a:t> </a:t>
            </a:r>
            <a:r>
              <a:rPr b="1" lang="en" sz="1000">
                <a:solidFill>
                  <a:srgbClr val="000000"/>
                </a:solidFill>
              </a:rPr>
              <a:t>Man-in-the-middle attacks</a:t>
            </a:r>
            <a:r>
              <a:rPr b="1" lang="en" sz="1100">
                <a:solidFill>
                  <a:srgbClr val="000000"/>
                </a:solidFill>
              </a:rPr>
              <a:t>:</a:t>
            </a:r>
            <a:r>
              <a:rPr b="1" lang="en" sz="1100"/>
              <a:t> </a:t>
            </a:r>
            <a:r>
              <a:rPr lang="en" sz="1000">
                <a:solidFill>
                  <a:srgbClr val="000000"/>
                </a:solidFill>
              </a:rPr>
              <a:t>Hackers intercept communication between user and an application.</a:t>
            </a:r>
            <a:endParaRPr sz="1000">
              <a:solidFill>
                <a:srgbClr val="000000"/>
              </a:solidFill>
            </a:endParaRPr>
          </a:p>
        </p:txBody>
      </p:sp>
      <p:pic>
        <p:nvPicPr>
          <p:cNvPr id="84" name="Google Shape;8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32500" y="1421800"/>
            <a:ext cx="2311500" cy="196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Example : Equifax Data Breach 2017</a:t>
            </a:r>
            <a:endParaRPr b="1"/>
          </a:p>
        </p:txBody>
      </p:sp>
      <p:pic>
        <p:nvPicPr>
          <p:cNvPr id="90" name="Google Shape;9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92450" y="981375"/>
            <a:ext cx="2806876" cy="34543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6"/>
          <p:cNvSpPr txBox="1"/>
          <p:nvPr/>
        </p:nvSpPr>
        <p:spPr>
          <a:xfrm>
            <a:off x="424700" y="1143425"/>
            <a:ext cx="4577400" cy="31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200"/>
              <a:buFont typeface="Arial"/>
              <a:buChar char="●"/>
            </a:pPr>
            <a:r>
              <a:rPr b="0" i="0" lang="en" sz="1200" u="none" cap="none" strike="noStrike">
                <a:solidFill>
                  <a:srgbClr val="1B1B1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 September of 2017, Equifax announced a data breach that exposed the personal information of 147 million people. The company has agreed to a global settlement with the Federal Trade Commission, the Consumer Financial Protection Bureau, and 50 U.S. states and territories.</a:t>
            </a:r>
            <a:endParaRPr b="0" i="0" sz="17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700" y="2461650"/>
            <a:ext cx="5575099" cy="21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Mobile Devices and Cyber Threats</a:t>
            </a:r>
            <a:endParaRPr b="1"/>
          </a:p>
        </p:txBody>
      </p:sp>
      <p:sp>
        <p:nvSpPr>
          <p:cNvPr id="98" name="Google Shape;98;p7"/>
          <p:cNvSpPr txBox="1"/>
          <p:nvPr>
            <p:ph idx="1" type="body"/>
          </p:nvPr>
        </p:nvSpPr>
        <p:spPr>
          <a:xfrm>
            <a:off x="311700" y="1152475"/>
            <a:ext cx="6231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Why mobile devices are at risk</a:t>
            </a:r>
            <a:r>
              <a:rPr lang="en" sz="1100">
                <a:solidFill>
                  <a:schemeClr val="dk1"/>
                </a:solidFill>
              </a:rPr>
              <a:t>: “Mobile phones store immense amounts of sensitive data—contacts, bank info, messages—but are often left unprotected.”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Types of attacks on mobile devices: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Mobile malware</a:t>
            </a:r>
            <a:r>
              <a:rPr lang="en" sz="1100">
                <a:solidFill>
                  <a:schemeClr val="dk1"/>
                </a:solidFill>
              </a:rPr>
              <a:t>: Apps with malicious code.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Rogue apps</a:t>
            </a:r>
            <a:r>
              <a:rPr lang="en" sz="1100">
                <a:solidFill>
                  <a:schemeClr val="dk1"/>
                </a:solidFill>
              </a:rPr>
              <a:t>: Unverified apps from non-official sources.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Insecure Wi-Fi and Bluetooth</a:t>
            </a:r>
            <a:r>
              <a:rPr lang="en" sz="1100">
                <a:solidFill>
                  <a:schemeClr val="dk1"/>
                </a:solidFill>
              </a:rPr>
              <a:t>: Devices can be hacked through public networks.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SIM swapping</a:t>
            </a:r>
            <a:r>
              <a:rPr lang="en" sz="1100">
                <a:solidFill>
                  <a:schemeClr val="dk1"/>
                </a:solidFill>
              </a:rPr>
              <a:t>: Hackers gain control of mobile numbers to bypass 2FA (two-factor authentication).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Protection strategies: Regular updates, verified apps, and secure connections.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99" name="Google Shape;9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75475" y="1826488"/>
            <a:ext cx="2295900" cy="2068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How Social Media Platforms Are Exploited</a:t>
            </a:r>
            <a:endParaRPr b="1"/>
          </a:p>
        </p:txBody>
      </p:sp>
      <p:sp>
        <p:nvSpPr>
          <p:cNvPr id="105" name="Google Shape;105;p8"/>
          <p:cNvSpPr txBox="1"/>
          <p:nvPr>
            <p:ph idx="1" type="body"/>
          </p:nvPr>
        </p:nvSpPr>
        <p:spPr>
          <a:xfrm>
            <a:off x="311700" y="1152475"/>
            <a:ext cx="5704800" cy="3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Risks on social media</a:t>
            </a:r>
            <a:r>
              <a:rPr lang="en" sz="1100">
                <a:solidFill>
                  <a:schemeClr val="dk1"/>
                </a:solidFill>
              </a:rPr>
              <a:t>: “Social media has become an integral part of life, but it also exposes users to various cyber threats.”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Major social media risks: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Phishing and scams</a:t>
            </a:r>
            <a:r>
              <a:rPr lang="en" sz="1100">
                <a:solidFill>
                  <a:schemeClr val="dk1"/>
                </a:solidFill>
              </a:rPr>
              <a:t>: Fake messages tricking users into giving up sensitive information.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Identity theft</a:t>
            </a:r>
            <a:r>
              <a:rPr lang="en" sz="1100">
                <a:solidFill>
                  <a:schemeClr val="dk1"/>
                </a:solidFill>
              </a:rPr>
              <a:t>: Hackers steal personal data to impersonate users.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Data breaches</a:t>
            </a:r>
            <a:r>
              <a:rPr lang="en" sz="1100">
                <a:solidFill>
                  <a:schemeClr val="dk1"/>
                </a:solidFill>
              </a:rPr>
              <a:t>: Platforms like Facebook have suffered massive breaches (e.g., the 2018 Cambridge Analytica scandal).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Oversharing</a:t>
            </a:r>
            <a:r>
              <a:rPr lang="en" sz="1100">
                <a:solidFill>
                  <a:schemeClr val="dk1"/>
                </a:solidFill>
              </a:rPr>
              <a:t>: People sharing too much information on social media can lead to doxxing or other risks.</a:t>
            </a:r>
            <a:endParaRPr sz="1400"/>
          </a:p>
        </p:txBody>
      </p:sp>
      <p:pic>
        <p:nvPicPr>
          <p:cNvPr id="106" name="Google Shape;10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53150" y="1449325"/>
            <a:ext cx="2822700" cy="282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8"/>
          <p:cNvSpPr txBox="1"/>
          <p:nvPr/>
        </p:nvSpPr>
        <p:spPr>
          <a:xfrm>
            <a:off x="311700" y="4148925"/>
            <a:ext cx="5704800" cy="6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Note: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Doxxing: </a:t>
            </a: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(sometimes spelled Doxing or D0xing) Act of revealing personal information about someone online without their consent.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Cybersecurity in Digital Banking</a:t>
            </a:r>
            <a:endParaRPr b="1"/>
          </a:p>
        </p:txBody>
      </p:sp>
      <p:sp>
        <p:nvSpPr>
          <p:cNvPr id="113" name="Google Shape;113;p9"/>
          <p:cNvSpPr txBox="1"/>
          <p:nvPr>
            <p:ph idx="1" type="body"/>
          </p:nvPr>
        </p:nvSpPr>
        <p:spPr>
          <a:xfrm>
            <a:off x="311700" y="1152475"/>
            <a:ext cx="6019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100">
                <a:solidFill>
                  <a:schemeClr val="dk1"/>
                </a:solidFill>
              </a:rPr>
              <a:t>Importance of digital banking</a:t>
            </a:r>
            <a:r>
              <a:rPr lang="en" sz="1100">
                <a:solidFill>
                  <a:schemeClr val="dk1"/>
                </a:solidFill>
              </a:rPr>
              <a:t>: “With the rise of digital transactions, financial data is constantly at risk.”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Common vulnerabilities in banking: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Phishing emails</a:t>
            </a:r>
            <a:r>
              <a:rPr lang="en" sz="1100">
                <a:solidFill>
                  <a:schemeClr val="dk1"/>
                </a:solidFill>
              </a:rPr>
              <a:t>: Fake banking notifications that steal credentials.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Man-in-the-middle attacks</a:t>
            </a:r>
            <a:r>
              <a:rPr lang="en" sz="1100">
                <a:solidFill>
                  <a:schemeClr val="dk1"/>
                </a:solidFill>
              </a:rPr>
              <a:t>: Hackers intercept communication between user and bank.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Skimming devices</a:t>
            </a:r>
            <a:r>
              <a:rPr lang="en" sz="1100">
                <a:solidFill>
                  <a:schemeClr val="dk1"/>
                </a:solidFill>
              </a:rPr>
              <a:t>: Physical devices attached to ATMs to steal card information.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Weak encryption</a:t>
            </a:r>
            <a:r>
              <a:rPr lang="en" sz="1100">
                <a:solidFill>
                  <a:schemeClr val="dk1"/>
                </a:solidFill>
              </a:rPr>
              <a:t>: Inadequate security in banking apps can expose sensitive information.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Real-world example: Discuss a notable breach, like the 2020 Capital One breach affecting over 100 million users.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114" name="Google Shape;11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47250" y="3161600"/>
            <a:ext cx="3096751" cy="176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